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6"/>
  </p:notesMasterIdLst>
  <p:sldIdLst>
    <p:sldId id="256" r:id="rId2"/>
    <p:sldId id="257" r:id="rId3"/>
    <p:sldId id="272" r:id="rId4"/>
    <p:sldId id="275" r:id="rId5"/>
    <p:sldId id="277" r:id="rId6"/>
    <p:sldId id="305" r:id="rId7"/>
    <p:sldId id="307" r:id="rId8"/>
    <p:sldId id="297" r:id="rId9"/>
    <p:sldId id="306" r:id="rId10"/>
    <p:sldId id="308" r:id="rId11"/>
    <p:sldId id="274" r:id="rId12"/>
    <p:sldId id="276" r:id="rId13"/>
    <p:sldId id="278" r:id="rId14"/>
    <p:sldId id="280" r:id="rId15"/>
    <p:sldId id="279" r:id="rId16"/>
    <p:sldId id="281" r:id="rId17"/>
    <p:sldId id="282" r:id="rId18"/>
    <p:sldId id="283" r:id="rId19"/>
    <p:sldId id="302" r:id="rId20"/>
    <p:sldId id="284" r:id="rId21"/>
    <p:sldId id="285" r:id="rId22"/>
    <p:sldId id="286" r:id="rId23"/>
    <p:sldId id="287" r:id="rId24"/>
    <p:sldId id="288" r:id="rId25"/>
    <p:sldId id="290" r:id="rId26"/>
    <p:sldId id="291" r:id="rId27"/>
    <p:sldId id="304" r:id="rId28"/>
    <p:sldId id="289" r:id="rId29"/>
    <p:sldId id="292" r:id="rId30"/>
    <p:sldId id="309" r:id="rId31"/>
    <p:sldId id="293" r:id="rId32"/>
    <p:sldId id="294" r:id="rId33"/>
    <p:sldId id="295" r:id="rId34"/>
    <p:sldId id="29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2579" autoAdjust="0"/>
  </p:normalViewPr>
  <p:slideViewPr>
    <p:cSldViewPr snapToGrid="0">
      <p:cViewPr varScale="1">
        <p:scale>
          <a:sx n="94" d="100"/>
          <a:sy n="94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Risques</a:t>
            </a:r>
            <a:r>
              <a:rPr lang="en-US" dirty="0"/>
              <a:t> LOT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Risques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06-4A09-A7AA-178AB36BD7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06-4A09-A7AA-178AB36BD75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B5DA3F1-A3A2-4BA7-B5FF-24B9D3E968EF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C06-4A09-A7AA-178AB36BD7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202A149-128D-477C-820C-9D3641A6E7F6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C06-4A09-A7AA-178AB36BD7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Non Validé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06-4A09-A7AA-178AB36BD75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Budget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Utilisé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110000</c:v>
                </c:pt>
                <c:pt idx="1">
                  <c:v>107363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1-41D8-9784-D47DBABBA9EB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Restant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C1-41D8-9784-D47DBABBA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Feuil1!$C$2:$C$3</c:f>
              <c:numCache>
                <c:formatCode>General</c:formatCode>
                <c:ptCount val="2"/>
                <c:pt idx="0">
                  <c:v>0</c:v>
                </c:pt>
                <c:pt idx="1">
                  <c:v>2637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1-41D8-9784-D47DBABBA9E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13893632"/>
        <c:axId val="513894944"/>
      </c:barChart>
      <c:catAx>
        <c:axId val="51389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4944"/>
        <c:crosses val="autoZero"/>
        <c:auto val="1"/>
        <c:lblAlgn val="ctr"/>
        <c:lblOffset val="100"/>
        <c:noMultiLvlLbl val="0"/>
      </c:catAx>
      <c:valAx>
        <c:axId val="5138949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Risques LOT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E1-4327-BF72-F3D3F71FCD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E1-4327-BF72-F3D3F71FC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à valider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E1-4327-BF72-F3D3F71FCD2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13/05/2020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Introduction a notre présence ici (Oral de clôture de projet)</a:t>
            </a:r>
          </a:p>
          <a:p>
            <a:pPr marL="171450" indent="-171450">
              <a:buFontTx/>
              <a:buChar char="-"/>
            </a:pPr>
            <a:r>
              <a:rPr lang="fr-FR" dirty="0"/>
              <a:t>Présentation </a:t>
            </a:r>
            <a:r>
              <a:rPr lang="fr-FR" dirty="0" err="1"/>
              <a:t>Madera</a:t>
            </a:r>
            <a:r>
              <a:rPr lang="fr-FR" dirty="0"/>
              <a:t> entreprise de </a:t>
            </a:r>
            <a:r>
              <a:rPr lang="fr-FR" dirty="0" err="1"/>
              <a:t>batiment</a:t>
            </a:r>
            <a:r>
              <a:rPr lang="fr-FR" dirty="0"/>
              <a:t> en bois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Equipe projet recruté pour un projet </a:t>
            </a:r>
            <a:r>
              <a:rPr lang="fr-FR" dirty="0" err="1"/>
              <a:t>precis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344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272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503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4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4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Scénario agile</a:t>
            </a:r>
          </a:p>
        </p:txBody>
      </p:sp>
      <p:pic>
        <p:nvPicPr>
          <p:cNvPr id="1026" name="Picture 2" descr="Wavenet">
            <a:extLst>
              <a:ext uri="{FF2B5EF4-FFF2-40B4-BE49-F238E27FC236}">
                <a16:creationId xmlns:a16="http://schemas.microsoft.com/office/drawing/2014/main" id="{A1B08586-6E0F-4B8B-BDCF-5A5D86D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765229"/>
            <a:ext cx="10018713" cy="382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3C69B47-E303-4D8A-8481-9FFAA318BC21}"/>
              </a:ext>
            </a:extLst>
          </p:cNvPr>
          <p:cNvCxnSpPr>
            <a:cxnSpLocks/>
          </p:cNvCxnSpPr>
          <p:nvPr/>
        </p:nvCxnSpPr>
        <p:spPr>
          <a:xfrm>
            <a:off x="4905084" y="4292772"/>
            <a:ext cx="0" cy="552360"/>
          </a:xfrm>
          <a:prstGeom prst="line">
            <a:avLst/>
          </a:prstGeom>
          <a:ln w="82550"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FCE0A300-40EF-40A7-BC84-BFBF3C7D54AF}"/>
              </a:ext>
            </a:extLst>
          </p:cNvPr>
          <p:cNvSpPr txBox="1"/>
          <p:nvPr/>
        </p:nvSpPr>
        <p:spPr>
          <a:xfrm>
            <a:off x="4382571" y="4857762"/>
            <a:ext cx="1045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Planning Poker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04A6132-C882-4A75-8633-ADA4C7513EAE}"/>
              </a:ext>
            </a:extLst>
          </p:cNvPr>
          <p:cNvCxnSpPr/>
          <p:nvPr/>
        </p:nvCxnSpPr>
        <p:spPr>
          <a:xfrm>
            <a:off x="6270171" y="2090057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2A59137-3EF7-4270-A999-41DAEC5B1411}"/>
              </a:ext>
            </a:extLst>
          </p:cNvPr>
          <p:cNvCxnSpPr/>
          <p:nvPr/>
        </p:nvCxnSpPr>
        <p:spPr>
          <a:xfrm>
            <a:off x="6251177" y="2278083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4F972D8-1A92-480A-9B94-FDD57115577E}"/>
              </a:ext>
            </a:extLst>
          </p:cNvPr>
          <p:cNvCxnSpPr/>
          <p:nvPr/>
        </p:nvCxnSpPr>
        <p:spPr>
          <a:xfrm>
            <a:off x="8671764" y="4473038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FB28FBF-C1C5-497C-8F18-E584F6E833B2}"/>
              </a:ext>
            </a:extLst>
          </p:cNvPr>
          <p:cNvCxnSpPr>
            <a:cxnSpLocks/>
          </p:cNvCxnSpPr>
          <p:nvPr/>
        </p:nvCxnSpPr>
        <p:spPr>
          <a:xfrm>
            <a:off x="8349151" y="4744191"/>
            <a:ext cx="104423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28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3CE21-2D56-490B-A2BC-5DF158B6E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28189"/>
          <a:stretch/>
        </p:blipFill>
        <p:spPr bwMode="auto">
          <a:xfrm>
            <a:off x="1203158" y="3188368"/>
            <a:ext cx="10126261" cy="113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320C6-F6FC-41F5-B3CF-659F5FF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DADCEF-9FD1-4562-AFBD-830BC5796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79" y="2438399"/>
            <a:ext cx="9172575" cy="3190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52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21361-FEA0-40EA-BCEF-9334E947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81000"/>
            <a:ext cx="10018713" cy="1752599"/>
          </a:xfrm>
        </p:spPr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1F5A1-375F-4ADD-BF73-7F79B2B4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89199"/>
            <a:ext cx="10018713" cy="18796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Contrainte matériel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responsable du matériel et de l’application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Définir les cadres d’action de chacun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Sécuriser les données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Effectuer des contrôles</a:t>
            </a:r>
          </a:p>
        </p:txBody>
      </p:sp>
    </p:spTree>
    <p:extLst>
      <p:ext uri="{BB962C8B-B14F-4D97-AF65-F5344CB8AC3E}">
        <p14:creationId xmlns:p14="http://schemas.microsoft.com/office/powerpoint/2010/main" val="95345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55951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60A29-4E64-4EAA-A409-B78ACC79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</a:p>
        </p:txBody>
      </p:sp>
      <p:pic>
        <p:nvPicPr>
          <p:cNvPr id="5" name="Image 4" descr="Symfony logo and screenshots">
            <a:extLst>
              <a:ext uri="{FF2B5EF4-FFF2-40B4-BE49-F238E27FC236}">
                <a16:creationId xmlns:a16="http://schemas.microsoft.com/office/drawing/2014/main" id="{31177885-156F-413E-A6AC-FAA1C228FD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89" y="3173327"/>
            <a:ext cx="5005735" cy="13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90B1-0CC4-4FA9-8CB4-AC7AE5AD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07" y="2805862"/>
            <a:ext cx="1889089" cy="21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31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438A-F415-4ACE-B03B-4E3E1C1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pic>
        <p:nvPicPr>
          <p:cNvPr id="4" name="Image 3" descr="LaunchDarkly Visual Studio Code Extension">
            <a:extLst>
              <a:ext uri="{FF2B5EF4-FFF2-40B4-BE49-F238E27FC236}">
                <a16:creationId xmlns:a16="http://schemas.microsoft.com/office/drawing/2014/main" id="{BAE6EE56-B9E4-4CBD-A1F6-4C3AC4092A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14" y="2262437"/>
            <a:ext cx="4643186" cy="23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PhpStorm Reviews: Pricing &amp; Software Features 2020 ...">
            <a:extLst>
              <a:ext uri="{FF2B5EF4-FFF2-40B4-BE49-F238E27FC236}">
                <a16:creationId xmlns:a16="http://schemas.microsoft.com/office/drawing/2014/main" id="{4B8669C9-CFEF-4437-96E9-F05A695532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2438399"/>
            <a:ext cx="4520365" cy="202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Wrike — Wikipédia">
            <a:extLst>
              <a:ext uri="{FF2B5EF4-FFF2-40B4-BE49-F238E27FC236}">
                <a16:creationId xmlns:a16="http://schemas.microsoft.com/office/drawing/2014/main" id="{5F382517-6787-4002-81BD-777367CC938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71" y="4800602"/>
            <a:ext cx="3389781" cy="14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B1AB66C0-8524-43EF-8549-A809C1B6C2B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70" y="4459905"/>
            <a:ext cx="3389781" cy="1981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6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77FA-CD64-4473-9CCC-2312506B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43" y="0"/>
            <a:ext cx="10018713" cy="1752599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A227BD-77D9-4F97-A17A-A8ACF677F4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77" y="1311443"/>
            <a:ext cx="6745644" cy="529389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229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/>
          <a:lstStyle/>
          <a:p>
            <a:r>
              <a:rPr lang="fr-FR" dirty="0"/>
              <a:t>UML : Diagramme de cas d’utilisation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30F7F60-A073-4E9C-A5B0-56A371D1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0" y="1528011"/>
            <a:ext cx="8980285" cy="5053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76726"/>
            <a:ext cx="10018713" cy="1251285"/>
          </a:xfrm>
        </p:spPr>
        <p:txBody>
          <a:bodyPr>
            <a:normAutofit fontScale="90000"/>
          </a:bodyPr>
          <a:lstStyle/>
          <a:p>
            <a:r>
              <a:rPr lang="fr-FR" dirty="0"/>
              <a:t>UML : Diagramme de séquence « Création devis »</a:t>
            </a:r>
          </a:p>
        </p:txBody>
      </p:sp>
      <p:pic>
        <p:nvPicPr>
          <p:cNvPr id="5" name="Image 4" descr="Une image contenant carte, capture d’écran&#10;&#10;Description générée automatiquement">
            <a:extLst>
              <a:ext uri="{FF2B5EF4-FFF2-40B4-BE49-F238E27FC236}">
                <a16:creationId xmlns:a16="http://schemas.microsoft.com/office/drawing/2014/main" id="{603F68F2-BE57-4ACF-AE7D-11B81266A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76" y="1528011"/>
            <a:ext cx="6400048" cy="4728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77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/>
          </a:bodyPr>
          <a:lstStyle/>
          <a:p>
            <a:r>
              <a:rPr lang="fr-FR" dirty="0"/>
              <a:t>Projet</a:t>
            </a:r>
          </a:p>
          <a:p>
            <a:r>
              <a:rPr lang="fr-FR" dirty="0"/>
              <a:t>Technique</a:t>
            </a:r>
          </a:p>
          <a:p>
            <a:r>
              <a:rPr lang="fr-FR" dirty="0"/>
              <a:t>Maintenance</a:t>
            </a:r>
          </a:p>
          <a:p>
            <a:r>
              <a:rPr lang="fr-FR" dirty="0"/>
              <a:t>Clôture de projet</a:t>
            </a:r>
          </a:p>
          <a:p>
            <a:r>
              <a:rPr lang="fr-FR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70180-E849-4CF5-A162-E86D8812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69" y="0"/>
            <a:ext cx="10018713" cy="1752599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6804FD-5833-44AB-BBE9-E7C756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1273475"/>
            <a:ext cx="9796276" cy="52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2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pic>
        <p:nvPicPr>
          <p:cNvPr id="2050" name="Picture 2" descr="Les 4 stratégies possibles de déploiement d'un logiciel ERP">
            <a:extLst>
              <a:ext uri="{FF2B5EF4-FFF2-40B4-BE49-F238E27FC236}">
                <a16:creationId xmlns:a16="http://schemas.microsoft.com/office/drawing/2014/main" id="{FF63C5D3-010F-462C-B80E-89439844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23" y="2161911"/>
            <a:ext cx="7123830" cy="42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68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9888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Support/Demande d'évolution</a:t>
            </a:r>
          </a:p>
        </p:txBody>
      </p:sp>
      <p:pic>
        <p:nvPicPr>
          <p:cNvPr id="3078" name="Picture 6" descr="EasyVista Service Manager Reviews 2020: Details, Pricing ...">
            <a:extLst>
              <a:ext uri="{FF2B5EF4-FFF2-40B4-BE49-F238E27FC236}">
                <a16:creationId xmlns:a16="http://schemas.microsoft.com/office/drawing/2014/main" id="{4D9D2019-CD03-4EF8-B96B-8FA8E569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990" y="-115386"/>
            <a:ext cx="2236505" cy="1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Vista Service Manager Reviews 2020: Details, Pricing ...">
            <a:extLst>
              <a:ext uri="{FF2B5EF4-FFF2-40B4-BE49-F238E27FC236}">
                <a16:creationId xmlns:a16="http://schemas.microsoft.com/office/drawing/2014/main" id="{2ECD0667-7891-41C7-BD7C-2355E71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3" y="1174165"/>
            <a:ext cx="8972132" cy="56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027B-149E-42D7-8474-5344A483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2" y="685800"/>
            <a:ext cx="8258175" cy="1752599"/>
          </a:xfrm>
        </p:spPr>
        <p:txBody>
          <a:bodyPr/>
          <a:lstStyle/>
          <a:p>
            <a:r>
              <a:rPr lang="fr-FR" dirty="0"/>
              <a:t>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67AC-A518-4A3B-980B-0851F72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2494545"/>
            <a:ext cx="8258175" cy="11226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Objectif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de formations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C266A0-3350-42F9-BAB8-6AE24226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054389"/>
            <a:ext cx="8258175" cy="1662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7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610667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Planning réel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6926D6-0ED0-4857-BE10-CDBDF902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869"/>
            <a:ext cx="12192000" cy="23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Axes d’évolutions</a:t>
            </a:r>
          </a:p>
        </p:txBody>
      </p:sp>
      <p:pic>
        <p:nvPicPr>
          <p:cNvPr id="1026" name="Picture 2" descr="Évolution de l'informatique dans l'entreprise | Blog de Philippe Garin">
            <a:extLst>
              <a:ext uri="{FF2B5EF4-FFF2-40B4-BE49-F238E27FC236}">
                <a16:creationId xmlns:a16="http://schemas.microsoft.com/office/drawing/2014/main" id="{61C3C2D1-7CDC-4A27-BB81-41C52AEF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56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995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42F7-D71A-49F2-8C04-7804B7F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67" y="385011"/>
            <a:ext cx="10506409" cy="661469"/>
          </a:xfrm>
        </p:spPr>
        <p:txBody>
          <a:bodyPr>
            <a:normAutofit fontScale="90000"/>
          </a:bodyPr>
          <a:lstStyle/>
          <a:p>
            <a:r>
              <a:rPr lang="fr-FR" dirty="0"/>
              <a:t>Budget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A91655-6AAA-4055-8520-8BA2A99A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67" y="2118274"/>
            <a:ext cx="5003133" cy="4010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5A3827-5878-4905-8A25-9F358E1E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3" y="2108605"/>
            <a:ext cx="5003133" cy="402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315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15CD5-9FED-4659-96EF-C5F5DA09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4C681-5FF3-4E57-B678-1163312F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23" y="1204321"/>
            <a:ext cx="3893234" cy="574277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performance 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Indicateur de Satisfaction  </a:t>
            </a:r>
          </a:p>
        </p:txBody>
      </p:sp>
      <p:pic>
        <p:nvPicPr>
          <p:cNvPr id="1026" name="Picture 2" descr="FormRecycler (How to Merge Google Forms) - Toris Consulting, LLC">
            <a:extLst>
              <a:ext uri="{FF2B5EF4-FFF2-40B4-BE49-F238E27FC236}">
                <a16:creationId xmlns:a16="http://schemas.microsoft.com/office/drawing/2014/main" id="{257E1E3E-1EE6-4957-B8AA-C114E054F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6" b="28194"/>
          <a:stretch/>
        </p:blipFill>
        <p:spPr bwMode="auto">
          <a:xfrm>
            <a:off x="6360703" y="5068130"/>
            <a:ext cx="4254374" cy="11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DD0ED3-87B9-480C-AEB4-55E8A842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19" y="1204321"/>
            <a:ext cx="5235937" cy="35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0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CFFEEA9-D1D0-46C4-90E6-0E387AB2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955" y="1578140"/>
            <a:ext cx="2952401" cy="6216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Budget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6970DA-5BEF-4BCD-AFF8-41B73163FCA0}"/>
              </a:ext>
            </a:extLst>
          </p:cNvPr>
          <p:cNvSpPr txBox="1">
            <a:spLocks/>
          </p:cNvSpPr>
          <p:nvPr/>
        </p:nvSpPr>
        <p:spPr>
          <a:xfrm>
            <a:off x="1796739" y="1650327"/>
            <a:ext cx="3591165" cy="477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Indicateur d’effet collatéral  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63EEED58-7801-4C22-8855-D77021B69D31}"/>
              </a:ext>
            </a:extLst>
          </p:cNvPr>
          <p:cNvGraphicFramePr/>
          <p:nvPr/>
        </p:nvGraphicFramePr>
        <p:xfrm>
          <a:off x="3474549" y="2382521"/>
          <a:ext cx="2717546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6F2D8BA3-A468-4192-A766-A8FDD5625BA9}"/>
              </a:ext>
            </a:extLst>
          </p:cNvPr>
          <p:cNvGraphicFramePr/>
          <p:nvPr/>
        </p:nvGraphicFramePr>
        <p:xfrm>
          <a:off x="6849017" y="2199773"/>
          <a:ext cx="4448636" cy="45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DEA9AC89-3507-43CE-803A-94D4118191F2}"/>
              </a:ext>
            </a:extLst>
          </p:cNvPr>
          <p:cNvGraphicFramePr/>
          <p:nvPr/>
        </p:nvGraphicFramePr>
        <p:xfrm>
          <a:off x="894347" y="2382521"/>
          <a:ext cx="2952401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58108FBA-EFD7-4040-BFDE-829C442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</p:spTree>
    <p:extLst>
      <p:ext uri="{BB962C8B-B14F-4D97-AF65-F5344CB8AC3E}">
        <p14:creationId xmlns:p14="http://schemas.microsoft.com/office/powerpoint/2010/main" val="837403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AE84C-A7DC-404A-92F0-37665584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exceptionnel</a:t>
            </a:r>
          </a:p>
        </p:txBody>
      </p:sp>
      <p:pic>
        <p:nvPicPr>
          <p:cNvPr id="12" name="Espace réservé du contenu 11" descr="Une image contenant dessin, mètre&#10;&#10;Description générée automatiquement">
            <a:extLst>
              <a:ext uri="{FF2B5EF4-FFF2-40B4-BE49-F238E27FC236}">
                <a16:creationId xmlns:a16="http://schemas.microsoft.com/office/drawing/2014/main" id="{0611C509-7F99-44A6-8FC9-5917B027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95174" y="2664966"/>
            <a:ext cx="5001651" cy="28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3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16FDE-1420-4490-BF39-FEA49742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731169"/>
            <a:ext cx="4611688" cy="794084"/>
          </a:xfrm>
        </p:spPr>
        <p:txBody>
          <a:bodyPr>
            <a:normAutofit/>
          </a:bodyPr>
          <a:lstStyle/>
          <a:p>
            <a:r>
              <a:rPr lang="fr-FR" sz="4400" dirty="0"/>
              <a:t>REX MADERA</a:t>
            </a:r>
          </a:p>
        </p:txBody>
      </p:sp>
      <p:pic>
        <p:nvPicPr>
          <p:cNvPr id="5" name="Picture 2" descr="RÃ©sultat de recherche d'images pour &quot;equipe developpement contente&quot;">
            <a:extLst>
              <a:ext uri="{FF2B5EF4-FFF2-40B4-BE49-F238E27FC236}">
                <a16:creationId xmlns:a16="http://schemas.microsoft.com/office/drawing/2014/main" id="{8FA0F4F1-6919-4AEE-9465-B87B35B4C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404" y="949639"/>
            <a:ext cx="5151228" cy="51512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01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Écoles &amp; Formations : découvrez nos 3 écoles ! - Campus CESI Toulouse">
            <a:extLst>
              <a:ext uri="{FF2B5EF4-FFF2-40B4-BE49-F238E27FC236}">
                <a16:creationId xmlns:a16="http://schemas.microsoft.com/office/drawing/2014/main" id="{BECF11FB-F61B-47D1-A73B-38376CCB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81" y="2021971"/>
            <a:ext cx="5417438" cy="28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8861B69-C30A-465A-9509-332D9E782265}"/>
              </a:ext>
            </a:extLst>
          </p:cNvPr>
          <p:cNvSpPr txBox="1">
            <a:spLocks/>
          </p:cNvSpPr>
          <p:nvPr/>
        </p:nvSpPr>
        <p:spPr>
          <a:xfrm>
            <a:off x="1086643" y="501317"/>
            <a:ext cx="10018713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REX Etudiant</a:t>
            </a:r>
          </a:p>
        </p:txBody>
      </p:sp>
    </p:spTree>
    <p:extLst>
      <p:ext uri="{BB962C8B-B14F-4D97-AF65-F5344CB8AC3E}">
        <p14:creationId xmlns:p14="http://schemas.microsoft.com/office/powerpoint/2010/main" val="3088040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 err="1"/>
              <a:t>Demonstration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3824966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et contexte</a:t>
            </a:r>
          </a:p>
        </p:txBody>
      </p:sp>
      <p:pic>
        <p:nvPicPr>
          <p:cNvPr id="2050" name="Picture 2" descr="Madera Construction">
            <a:extLst>
              <a:ext uri="{FF2B5EF4-FFF2-40B4-BE49-F238E27FC236}">
                <a16:creationId xmlns:a16="http://schemas.microsoft.com/office/drawing/2014/main" id="{9AE7A372-7DCD-48A1-B23A-A09BD29DE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00" y="2438399"/>
            <a:ext cx="7212698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Besoin/Objectif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A7B2EE-A50B-458B-845D-3060DAB5E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4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FCF8D6-CFAB-4977-8EEF-B9E52073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Méthode Agile</a:t>
            </a:r>
          </a:p>
        </p:txBody>
      </p:sp>
      <p:pic>
        <p:nvPicPr>
          <p:cNvPr id="4" name="Picture 2" descr="Formation Méthode AGILE et SCRUM (certifiante) - Parcours complet ...">
            <a:extLst>
              <a:ext uri="{FF2B5EF4-FFF2-40B4-BE49-F238E27FC236}">
                <a16:creationId xmlns:a16="http://schemas.microsoft.com/office/drawing/2014/main" id="{C11B1BD8-A71F-441E-A008-7E45FDAD5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76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20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08348-FE10-4CC5-AB62-DB28F7E5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Pourquoi l'agilité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05290-5DE2-4A54-92FE-75957498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13081"/>
          </a:xfrm>
        </p:spPr>
        <p:txBody>
          <a:bodyPr/>
          <a:lstStyle/>
          <a:p>
            <a:r>
              <a:rPr lang="fr-FR" dirty="0"/>
              <a:t>Accroître la visibilité du projet avec le client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0B5EE6-9F15-473E-A4EA-77EEEA4CE1F3}"/>
              </a:ext>
            </a:extLst>
          </p:cNvPr>
          <p:cNvSpPr txBox="1">
            <a:spLocks/>
          </p:cNvSpPr>
          <p:nvPr/>
        </p:nvSpPr>
        <p:spPr>
          <a:xfrm>
            <a:off x="1484310" y="317245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Faire face à la conduite du changement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CBAFD2E-3BD9-4E39-874C-66B275D0F0DC}"/>
              </a:ext>
            </a:extLst>
          </p:cNvPr>
          <p:cNvSpPr txBox="1">
            <a:spLocks/>
          </p:cNvSpPr>
          <p:nvPr/>
        </p:nvSpPr>
        <p:spPr>
          <a:xfrm>
            <a:off x="1484310" y="367791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Livraisons de meilleure qualité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FA4C839-E11C-48B6-9685-5AAC9827FCDF}"/>
              </a:ext>
            </a:extLst>
          </p:cNvPr>
          <p:cNvSpPr txBox="1">
            <a:spLocks/>
          </p:cNvSpPr>
          <p:nvPr/>
        </p:nvSpPr>
        <p:spPr>
          <a:xfrm>
            <a:off x="1484310" y="4191000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cohésion d'équipe renforcée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F968574-E080-40D6-AD56-976FC7ED50D5}"/>
              </a:ext>
            </a:extLst>
          </p:cNvPr>
          <p:cNvSpPr txBox="1">
            <a:spLocks/>
          </p:cNvSpPr>
          <p:nvPr/>
        </p:nvSpPr>
        <p:spPr>
          <a:xfrm>
            <a:off x="1484310" y="468883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gestion des délais différente</a:t>
            </a:r>
          </a:p>
        </p:txBody>
      </p:sp>
    </p:spTree>
    <p:extLst>
      <p:ext uri="{BB962C8B-B14F-4D97-AF65-F5344CB8AC3E}">
        <p14:creationId xmlns:p14="http://schemas.microsoft.com/office/powerpoint/2010/main" val="78241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5FFC8E-0ABC-494A-862D-BE1FC664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9373"/>
            <a:ext cx="10018713" cy="1752599"/>
          </a:xfrm>
        </p:spPr>
        <p:txBody>
          <a:bodyPr/>
          <a:lstStyle/>
          <a:p>
            <a:r>
              <a:rPr lang="fr-FR" dirty="0"/>
              <a:t>Agilité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9FA671F-1976-414A-A6A8-B88083F44C0A}"/>
              </a:ext>
            </a:extLst>
          </p:cNvPr>
          <p:cNvSpPr/>
          <p:nvPr/>
        </p:nvSpPr>
        <p:spPr>
          <a:xfrm>
            <a:off x="1720312" y="1771972"/>
            <a:ext cx="3332135" cy="3314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Product</a:t>
            </a:r>
            <a:r>
              <a:rPr lang="fr-FR" dirty="0"/>
              <a:t> </a:t>
            </a:r>
            <a:r>
              <a:rPr lang="fr-FR" sz="4400" dirty="0" err="1"/>
              <a:t>BackLog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76A29CF-528A-4314-BC82-A1DDB0FD0FEA}"/>
              </a:ext>
            </a:extLst>
          </p:cNvPr>
          <p:cNvSpPr/>
          <p:nvPr/>
        </p:nvSpPr>
        <p:spPr>
          <a:xfrm>
            <a:off x="7467600" y="1771972"/>
            <a:ext cx="3332135" cy="3314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Sprint</a:t>
            </a:r>
          </a:p>
        </p:txBody>
      </p:sp>
      <p:pic>
        <p:nvPicPr>
          <p:cNvPr id="6" name="Graphique 5" descr="Liste de vérification (droite à gauche)">
            <a:extLst>
              <a:ext uri="{FF2B5EF4-FFF2-40B4-BE49-F238E27FC236}">
                <a16:creationId xmlns:a16="http://schemas.microsoft.com/office/drawing/2014/main" id="{896E36B7-2F4E-43A5-81D2-F7BE870F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9179" y="4171629"/>
            <a:ext cx="914400" cy="914400"/>
          </a:xfrm>
          <a:prstGeom prst="rect">
            <a:avLst/>
          </a:prstGeom>
        </p:spPr>
      </p:pic>
      <p:pic>
        <p:nvPicPr>
          <p:cNvPr id="8" name="Graphique 7" descr="Flèche en cercle">
            <a:extLst>
              <a:ext uri="{FF2B5EF4-FFF2-40B4-BE49-F238E27FC236}">
                <a16:creationId xmlns:a16="http://schemas.microsoft.com/office/drawing/2014/main" id="{2C376766-3A7C-4187-9CC3-585A36623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6467" y="40880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4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91EB4-D77B-4231-ABE2-8A0188D1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Equipe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76942-73B8-4CBD-99AB-95A2361D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Product Owner </a:t>
            </a:r>
            <a:r>
              <a:rPr lang="fr-FR" dirty="0"/>
              <a:t>: Romain CHRETIEN</a:t>
            </a:r>
          </a:p>
          <a:p>
            <a:r>
              <a:rPr lang="fr-FR" b="1" dirty="0"/>
              <a:t>Scrum Master </a:t>
            </a:r>
            <a:r>
              <a:rPr lang="fr-FR" dirty="0"/>
              <a:t>: Ulrich HASSED</a:t>
            </a:r>
          </a:p>
          <a:p>
            <a:r>
              <a:rPr lang="fr-FR" b="1" dirty="0"/>
              <a:t>Team développement </a:t>
            </a:r>
            <a:r>
              <a:rPr lang="fr-FR" dirty="0"/>
              <a:t>: Valentin HALLAY, Allan BROCHARD</a:t>
            </a:r>
          </a:p>
        </p:txBody>
      </p:sp>
    </p:spTree>
    <p:extLst>
      <p:ext uri="{BB962C8B-B14F-4D97-AF65-F5344CB8AC3E}">
        <p14:creationId xmlns:p14="http://schemas.microsoft.com/office/powerpoint/2010/main" val="30552151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228</Words>
  <Application>Microsoft Office PowerPoint</Application>
  <PresentationFormat>Grand écran</PresentationFormat>
  <Paragraphs>86</Paragraphs>
  <Slides>34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Corbel</vt:lpstr>
      <vt:lpstr>Parallaxe</vt:lpstr>
      <vt:lpstr>Projet Madera  4ème Livrables RIL 2018-2020 </vt:lpstr>
      <vt:lpstr>Sommaire </vt:lpstr>
      <vt:lpstr>Projet</vt:lpstr>
      <vt:lpstr>Introduction et contexte</vt:lpstr>
      <vt:lpstr>Besoin/Objectif</vt:lpstr>
      <vt:lpstr>Méthode Agile</vt:lpstr>
      <vt:lpstr>Pourquoi l'agilité ?</vt:lpstr>
      <vt:lpstr>Agilité</vt:lpstr>
      <vt:lpstr>Equipe projet</vt:lpstr>
      <vt:lpstr>Scénario agile</vt:lpstr>
      <vt:lpstr>Planning prévisionnel</vt:lpstr>
      <vt:lpstr>SWOT</vt:lpstr>
      <vt:lpstr>Sécurité</vt:lpstr>
      <vt:lpstr>Technique</vt:lpstr>
      <vt:lpstr>Langage</vt:lpstr>
      <vt:lpstr>Outils</vt:lpstr>
      <vt:lpstr>Architecture</vt:lpstr>
      <vt:lpstr>UML : Diagramme de cas d’utilisation</vt:lpstr>
      <vt:lpstr>UML : Diagramme de séquence « Création devis »</vt:lpstr>
      <vt:lpstr>MCD</vt:lpstr>
      <vt:lpstr>Déploiement</vt:lpstr>
      <vt:lpstr>Maintenance</vt:lpstr>
      <vt:lpstr>Support/Demande d'évolution</vt:lpstr>
      <vt:lpstr>Formation</vt:lpstr>
      <vt:lpstr>Clôture de projet</vt:lpstr>
      <vt:lpstr>Planning réel</vt:lpstr>
      <vt:lpstr>Axes d’évolutions</vt:lpstr>
      <vt:lpstr>Budget</vt:lpstr>
      <vt:lpstr>Indicateurs</vt:lpstr>
      <vt:lpstr>Indicateurs</vt:lpstr>
      <vt:lpstr>Risque exceptionnel</vt:lpstr>
      <vt:lpstr>REX MADERA</vt:lpstr>
      <vt:lpstr>Présentation PowerPoint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4ème Livrables RIL 2018-2020 </dc:title>
  <dc:creator>CHRETIEN Romain</dc:creator>
  <cp:lastModifiedBy>valentin hallay</cp:lastModifiedBy>
  <cp:revision>5</cp:revision>
  <dcterms:created xsi:type="dcterms:W3CDTF">2020-05-12T14:13:29Z</dcterms:created>
  <dcterms:modified xsi:type="dcterms:W3CDTF">2020-05-13T08:23:19Z</dcterms:modified>
</cp:coreProperties>
</file>